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755" r:id="rId2"/>
  </p:sldMasterIdLst>
  <p:notesMasterIdLst>
    <p:notesMasterId r:id="rId9"/>
  </p:notesMasterIdLst>
  <p:sldIdLst>
    <p:sldId id="266" r:id="rId3"/>
    <p:sldId id="262" r:id="rId4"/>
    <p:sldId id="263" r:id="rId5"/>
    <p:sldId id="260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d.docs.live.net/0743f5850f19bedc/Desktop/RICOLFI/lavori%20veloci/slides_modelli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d.docs.live.net/0743f5850f19bedc/Desktop/RICOLFI/lavori%20veloci/slides_modell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Foglio1!$I$5</c:f>
              <c:strCache>
                <c:ptCount val="1"/>
                <c:pt idx="0">
                  <c:v>Giusto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Foglio1!$J$4:$L$4</c:f>
              <c:strCache>
                <c:ptCount val="3"/>
                <c:pt idx="0">
                  <c:v>Bassa</c:v>
                </c:pt>
                <c:pt idx="1">
                  <c:v>Media</c:v>
                </c:pt>
                <c:pt idx="2">
                  <c:v>Alta</c:v>
                </c:pt>
              </c:strCache>
            </c:strRef>
          </c:cat>
          <c:val>
            <c:numRef>
              <c:f>Foglio1!$J$5:$L$5</c:f>
              <c:numCache>
                <c:formatCode>0.0%</c:formatCode>
                <c:ptCount val="3"/>
                <c:pt idx="0">
                  <c:v>0.79600000000000004</c:v>
                </c:pt>
                <c:pt idx="1">
                  <c:v>0.72499999999999998</c:v>
                </c:pt>
                <c:pt idx="2">
                  <c:v>0.54400000000000004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5C-440F-84A5-DD5E258B813B}"/>
            </c:ext>
          </c:extLst>
        </c:ser>
        <c:ser>
          <c:idx val="1"/>
          <c:order val="1"/>
          <c:tx>
            <c:strRef>
              <c:f>Foglio1!$I$6</c:f>
              <c:strCache>
                <c:ptCount val="1"/>
                <c:pt idx="0">
                  <c:v>Sbagliato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Foglio1!$J$4:$L$4</c:f>
              <c:strCache>
                <c:ptCount val="3"/>
                <c:pt idx="0">
                  <c:v>Bassa</c:v>
                </c:pt>
                <c:pt idx="1">
                  <c:v>Media</c:v>
                </c:pt>
                <c:pt idx="2">
                  <c:v>Alta</c:v>
                </c:pt>
              </c:strCache>
            </c:strRef>
          </c:cat>
          <c:val>
            <c:numRef>
              <c:f>Foglio1!$J$6:$L$6</c:f>
              <c:numCache>
                <c:formatCode>0.0%</c:formatCode>
                <c:ptCount val="3"/>
                <c:pt idx="0">
                  <c:v>0.20399999999999999</c:v>
                </c:pt>
                <c:pt idx="1">
                  <c:v>0.27500000000000002</c:v>
                </c:pt>
                <c:pt idx="2">
                  <c:v>0.45600000000000002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5C-440F-84A5-DD5E258B813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74168367"/>
        <c:axId val="1174168847"/>
      </c:barChart>
      <c:catAx>
        <c:axId val="1174168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74168847"/>
        <c:crosses val="autoZero"/>
        <c:auto val="1"/>
        <c:lblAlgn val="ctr"/>
        <c:lblOffset val="100"/>
        <c:noMultiLvlLbl val="0"/>
      </c:catAx>
      <c:valAx>
        <c:axId val="117416884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74168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Foglio1!$H$27</c:f>
              <c:strCache>
                <c:ptCount val="1"/>
                <c:pt idx="0">
                  <c:v>Giusto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Foglio1!$I$26:$L$26</c:f>
              <c:strCache>
                <c:ptCount val="4"/>
                <c:pt idx="0">
                  <c:v>Elementare o meno</c:v>
                </c:pt>
                <c:pt idx="1">
                  <c:v>Licenza Media</c:v>
                </c:pt>
                <c:pt idx="2">
                  <c:v>Diploma</c:v>
                </c:pt>
                <c:pt idx="3">
                  <c:v>Laurea o più</c:v>
                </c:pt>
              </c:strCache>
            </c:strRef>
          </c:cat>
          <c:val>
            <c:numRef>
              <c:f>Foglio1!$I$27:$L$27</c:f>
              <c:numCache>
                <c:formatCode>0.0%</c:formatCode>
                <c:ptCount val="4"/>
                <c:pt idx="0">
                  <c:v>0.66300000000000003</c:v>
                </c:pt>
                <c:pt idx="1">
                  <c:v>0.53100000000000003</c:v>
                </c:pt>
                <c:pt idx="2">
                  <c:v>0.52400000000000002</c:v>
                </c:pt>
                <c:pt idx="3">
                  <c:v>0.46200000000000002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FE-462F-BB58-999D185CB871}"/>
            </c:ext>
          </c:extLst>
        </c:ser>
        <c:ser>
          <c:idx val="1"/>
          <c:order val="1"/>
          <c:tx>
            <c:strRef>
              <c:f>Foglio1!$H$28</c:f>
              <c:strCache>
                <c:ptCount val="1"/>
                <c:pt idx="0">
                  <c:v>Sbagliato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Foglio1!$I$26:$L$26</c:f>
              <c:strCache>
                <c:ptCount val="4"/>
                <c:pt idx="0">
                  <c:v>Elementare o meno</c:v>
                </c:pt>
                <c:pt idx="1">
                  <c:v>Licenza Media</c:v>
                </c:pt>
                <c:pt idx="2">
                  <c:v>Diploma</c:v>
                </c:pt>
                <c:pt idx="3">
                  <c:v>Laurea o più</c:v>
                </c:pt>
              </c:strCache>
            </c:strRef>
          </c:cat>
          <c:val>
            <c:numRef>
              <c:f>Foglio1!$I$28:$L$28</c:f>
              <c:numCache>
                <c:formatCode>0.0%</c:formatCode>
                <c:ptCount val="4"/>
                <c:pt idx="0">
                  <c:v>0.33700000000000002</c:v>
                </c:pt>
                <c:pt idx="1">
                  <c:v>0.46899999999999997</c:v>
                </c:pt>
                <c:pt idx="2">
                  <c:v>0.47599999999999998</c:v>
                </c:pt>
                <c:pt idx="3">
                  <c:v>0.53799999999999992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FE-462F-BB58-999D185CB87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448605888"/>
        <c:axId val="1448622688"/>
      </c:barChart>
      <c:catAx>
        <c:axId val="144860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48622688"/>
        <c:crosses val="autoZero"/>
        <c:auto val="1"/>
        <c:lblAlgn val="ctr"/>
        <c:lblOffset val="100"/>
        <c:noMultiLvlLbl val="0"/>
      </c:catAx>
      <c:valAx>
        <c:axId val="144862268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4860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680B6-9EE2-4EB4-BBFA-2B0965F84C17}" type="datetimeFigureOut">
              <a:rPr lang="it-IT" smtClean="0"/>
              <a:t>07/06/2026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68E19-2839-4AD4-8B0A-0030E793F8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8228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07065" y="1021606"/>
            <a:ext cx="7766936" cy="1709687"/>
          </a:xfrm>
        </p:spPr>
        <p:txBody>
          <a:bodyPr anchor="b">
            <a:no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Giovani: </a:t>
            </a:r>
            <a:r>
              <a:rPr lang="en-US" dirty="0" err="1"/>
              <a:t>Dall’agio</a:t>
            </a:r>
            <a:r>
              <a:rPr lang="en-US" dirty="0"/>
              <a:t> al Disagio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07067" y="3681413"/>
            <a:ext cx="7766936" cy="1466320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A cura di Luca Ricolfi, Sociologo e presidente della Fondazione David Hume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7FFF-77D0-4DF9-A53E-533D41D453C4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588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15CE9-52F6-4CB5-8165-E33C50A373C3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243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2DD4-A48C-400B-8092-36378ADA9AB9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6521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F308-F182-4123-BC94-C0D847E1AAA9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7796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B74F4-DDF5-4E38-A263-CD0DFD0131CC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0149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2DCAB-65EA-42D1-A5AC-88FC1952DE42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1233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CDD0F-AE06-4F96-A4FE-544B21F0AC70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0116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F194-17EA-4C9D-98C3-8BFA3CD4C6CF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190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79505" y="950185"/>
            <a:ext cx="7766936" cy="828165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Fondazione David Hume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2503565"/>
            <a:ext cx="7766936" cy="264416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7FFF-77D0-4DF9-A53E-533D41D453C4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8530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F0C8-DC94-4769-9EB7-3E438156D2F3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50785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48A9-3B8A-4558-BF87-C90B6BB3FFD3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0963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F0C8-DC94-4769-9EB7-3E438156D2F3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02098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14B9-B665-4F50-8FC4-6E0A1D9C9E7C}" type="datetime1">
              <a:rPr lang="it-IT" smtClean="0"/>
              <a:t>07/06/2026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27E6E6E4-8861-8F0E-4F76-56CF4B73E0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6451" y="753227"/>
            <a:ext cx="1231199" cy="1113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247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8038-106A-4BA3-A6EC-58E2BD8ACC44}" type="datetime1">
              <a:rPr lang="it-IT" smtClean="0"/>
              <a:t>07/06/2026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BEE7D246-DF70-CE20-F2FA-74A705E0EC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29455" y="753227"/>
            <a:ext cx="1205608" cy="109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69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0B13-05D9-4869-AABA-7B18EA8C51F5}" type="datetime1">
              <a:rPr lang="it-IT" smtClean="0"/>
              <a:t>07/06/2026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6E33CD6-B385-A613-4F2F-2854C9180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29455" y="747488"/>
            <a:ext cx="1211951" cy="109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95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0DF6-F066-4CA3-8757-A096D0E68E03}" type="datetime1">
              <a:rPr lang="it-IT" smtClean="0"/>
              <a:t>07/06/2026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71114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BC31-39E7-4FE7-AFAA-A9E63180CFA2}" type="datetime1">
              <a:rPr lang="it-IT" smtClean="0"/>
              <a:t>07/06/2026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18752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1D2E-A15B-416E-9347-03E35A91208C}" type="datetime1">
              <a:rPr lang="it-IT" smtClean="0"/>
              <a:t>07/06/2026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15325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15CE9-52F6-4CB5-8165-E33C50A373C3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40706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2DD4-A48C-400B-8092-36378ADA9AB9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84809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F308-F182-4123-BC94-C0D847E1AAA9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66091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B74F4-DDF5-4E38-A263-CD0DFD0131CC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9885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48A9-3B8A-4558-BF87-C90B6BB3FFD3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02524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2DCAB-65EA-42D1-A5AC-88FC1952DE42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60601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CDD0F-AE06-4F96-A4FE-544B21F0AC70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36129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F194-17EA-4C9D-98C3-8BFA3CD4C6CF}" type="datetime1">
              <a:rPr lang="it-IT" smtClean="0"/>
              <a:t>07/06/2026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6496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14B9-B665-4F50-8FC4-6E0A1D9C9E7C}" type="datetime1">
              <a:rPr lang="it-IT" smtClean="0"/>
              <a:t>07/06/2026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27E6E6E4-8861-8F0E-4F76-56CF4B73E0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6451" y="753227"/>
            <a:ext cx="1231199" cy="1113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88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8038-106A-4BA3-A6EC-58E2BD8ACC44}" type="datetime1">
              <a:rPr lang="it-IT" smtClean="0"/>
              <a:t>07/06/2026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BEE7D246-DF70-CE20-F2FA-74A705E0EC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29455" y="753227"/>
            <a:ext cx="1205608" cy="109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16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0B13-05D9-4869-AABA-7B18EA8C51F5}" type="datetime1">
              <a:rPr lang="it-IT" smtClean="0"/>
              <a:t>07/06/2026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6E33CD6-B385-A613-4F2F-2854C9180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29455" y="747488"/>
            <a:ext cx="1211951" cy="109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900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0DF6-F066-4CA3-8757-A096D0E68E03}" type="datetime1">
              <a:rPr lang="it-IT" smtClean="0"/>
              <a:t>07/06/2026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017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BC31-39E7-4FE7-AFAA-A9E63180CFA2}" type="datetime1">
              <a:rPr lang="it-IT" smtClean="0"/>
              <a:t>07/06/2026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62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1D2E-A15B-416E-9347-03E35A91208C}" type="datetime1">
              <a:rPr lang="it-IT" smtClean="0"/>
              <a:t>07/06/2026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C351E74-7AC1-42D2-ADFC-19A6B6960B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9718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Agio giovanile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/>
              <a:t>Libertà</a:t>
            </a:r>
            <a:r>
              <a:rPr lang="en-US" dirty="0"/>
              <a:t> </a:t>
            </a:r>
            <a:r>
              <a:rPr lang="en-US" dirty="0" err="1"/>
              <a:t>sessuale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Abdicazione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genitori</a:t>
            </a:r>
            <a:endParaRPr lang="en-US" dirty="0"/>
          </a:p>
          <a:p>
            <a:pPr lvl="0"/>
            <a:r>
              <a:rPr lang="en-US" dirty="0"/>
              <a:t>Conquista </a:t>
            </a:r>
            <a:r>
              <a:rPr lang="en-US" dirty="0" err="1"/>
              <a:t>della</a:t>
            </a:r>
            <a:r>
              <a:rPr lang="en-US" dirty="0"/>
              <a:t> notte</a:t>
            </a:r>
          </a:p>
          <a:p>
            <a:pPr lvl="0"/>
            <a:r>
              <a:rPr lang="en-US" dirty="0" err="1"/>
              <a:t>Scomparsa</a:t>
            </a:r>
            <a:r>
              <a:rPr lang="en-US" dirty="0"/>
              <a:t> del </a:t>
            </a:r>
            <a:r>
              <a:rPr lang="en-US" dirty="0" err="1"/>
              <a:t>servizio</a:t>
            </a:r>
            <a:r>
              <a:rPr lang="en-US" dirty="0"/>
              <a:t> </a:t>
            </a:r>
            <a:r>
              <a:rPr lang="en-US" dirty="0" err="1"/>
              <a:t>militare</a:t>
            </a:r>
            <a:endParaRPr lang="en-US" dirty="0"/>
          </a:p>
          <a:p>
            <a:pPr lvl="0"/>
            <a:r>
              <a:rPr lang="en-US" dirty="0" err="1"/>
              <a:t>Abbassamento</a:t>
            </a:r>
            <a:r>
              <a:rPr lang="en-US" dirty="0"/>
              <a:t> </a:t>
            </a:r>
            <a:r>
              <a:rPr lang="en-US" dirty="0" err="1"/>
              <a:t>dell’asticella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scuola</a:t>
            </a:r>
            <a:r>
              <a:rPr lang="en-US" dirty="0"/>
              <a:t> e </a:t>
            </a:r>
            <a:r>
              <a:rPr lang="en-US" dirty="0" err="1"/>
              <a:t>nell’università</a:t>
            </a:r>
            <a:endParaRPr lang="en-US" dirty="0"/>
          </a:p>
          <a:p>
            <a:pPr lvl="0"/>
            <a:r>
              <a:rPr lang="en-US" dirty="0" err="1"/>
              <a:t>Genitori</a:t>
            </a:r>
            <a:r>
              <a:rPr lang="en-US" dirty="0"/>
              <a:t> </a:t>
            </a:r>
            <a:r>
              <a:rPr lang="en-US" dirty="0" err="1"/>
              <a:t>sindacalisti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figli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167BF-D717-4194-9526-49242CEBE5B7}" type="datetime1">
              <a:rPr lang="it-IT" smtClean="0"/>
              <a:t>07/06/2026</a:t>
            </a:fld>
            <a:endParaRPr lang="it-IT" dirty="0"/>
          </a:p>
        </p:txBody>
      </p:sp>
      <p:sp>
        <p:nvSpPr>
          <p:cNvPr id="5" name="Footer Placeholder 4"/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it-IT" dirty="0"/>
              <a:t>© Fondazione David Hume -Tutti i diritti riservati e protetti. La riproduzione o la distribuzione non autorizzata è vietata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A8CFF59-FF6F-649D-BE41-D20B00BB78C3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729455" y="753227"/>
            <a:ext cx="1310917" cy="118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5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6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Agio giovanile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/>
              <a:t>Libertà</a:t>
            </a:r>
            <a:r>
              <a:rPr lang="en-US" dirty="0"/>
              <a:t> </a:t>
            </a:r>
            <a:r>
              <a:rPr lang="en-US" dirty="0" err="1"/>
              <a:t>sessuale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Abdicazione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genitori</a:t>
            </a:r>
            <a:endParaRPr lang="en-US" dirty="0"/>
          </a:p>
          <a:p>
            <a:pPr lvl="0"/>
            <a:r>
              <a:rPr lang="en-US" dirty="0"/>
              <a:t>Conquista </a:t>
            </a:r>
            <a:r>
              <a:rPr lang="en-US" dirty="0" err="1"/>
              <a:t>della</a:t>
            </a:r>
            <a:r>
              <a:rPr lang="en-US" dirty="0"/>
              <a:t> notte</a:t>
            </a:r>
          </a:p>
          <a:p>
            <a:pPr lvl="0"/>
            <a:r>
              <a:rPr lang="en-US" dirty="0" err="1"/>
              <a:t>Scomparsa</a:t>
            </a:r>
            <a:r>
              <a:rPr lang="en-US" dirty="0"/>
              <a:t> del </a:t>
            </a:r>
            <a:r>
              <a:rPr lang="en-US" dirty="0" err="1"/>
              <a:t>servizio</a:t>
            </a:r>
            <a:r>
              <a:rPr lang="en-US" dirty="0"/>
              <a:t> </a:t>
            </a:r>
            <a:r>
              <a:rPr lang="en-US" dirty="0" err="1"/>
              <a:t>militare</a:t>
            </a:r>
            <a:endParaRPr lang="en-US" dirty="0"/>
          </a:p>
          <a:p>
            <a:pPr lvl="0"/>
            <a:r>
              <a:rPr lang="en-US" dirty="0" err="1"/>
              <a:t>Abbassamento</a:t>
            </a:r>
            <a:r>
              <a:rPr lang="en-US" dirty="0"/>
              <a:t> </a:t>
            </a:r>
            <a:r>
              <a:rPr lang="en-US" dirty="0" err="1"/>
              <a:t>dell’asticella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scuola</a:t>
            </a:r>
            <a:r>
              <a:rPr lang="en-US" dirty="0"/>
              <a:t> e </a:t>
            </a:r>
            <a:r>
              <a:rPr lang="en-US" dirty="0" err="1"/>
              <a:t>nell’università</a:t>
            </a:r>
            <a:endParaRPr lang="en-US" dirty="0"/>
          </a:p>
          <a:p>
            <a:pPr lvl="0"/>
            <a:r>
              <a:rPr lang="en-US" dirty="0" err="1"/>
              <a:t>Genitori</a:t>
            </a:r>
            <a:r>
              <a:rPr lang="en-US" dirty="0"/>
              <a:t> </a:t>
            </a:r>
            <a:r>
              <a:rPr lang="en-US" dirty="0" err="1"/>
              <a:t>sindacalisti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figli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167BF-D717-4194-9526-49242CEBE5B7}" type="datetime1">
              <a:rPr lang="it-IT" smtClean="0"/>
              <a:t>07/06/2026</a:t>
            </a:fld>
            <a:endParaRPr lang="it-IT" dirty="0"/>
          </a:p>
        </p:txBody>
      </p:sp>
      <p:sp>
        <p:nvSpPr>
          <p:cNvPr id="5" name="Footer Placeholder 4"/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it-IT" dirty="0"/>
              <a:t>© Fondazione David Hume -Tutti i diritti riservati e protetti. La riproduzione o la distribuzione non autorizzata è vietata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A8CFF59-FF6F-649D-BE41-D20B00BB78C3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729455" y="753227"/>
            <a:ext cx="1310917" cy="118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9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6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5F2D5A-2CB9-7ACD-52D9-38CA969531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Crisi della democrazia e immigrazione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148EB24-4282-F85F-D66F-66E5AEF922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it-IT" dirty="0"/>
              <a:t>Luca Ricolfi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448E5A1-2EBE-EEB7-7548-B427D8FC0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53EA861-DF4F-305B-7701-418BE3C98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51E74-7AC1-42D2-ADFC-19A6B6960BBE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5774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367236-C586-454B-8247-363B9C460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1828CE-83FE-F547-51EF-A670196EC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78" y="27722"/>
            <a:ext cx="8596668" cy="1320800"/>
          </a:xfrm>
        </p:spPr>
        <p:txBody>
          <a:bodyPr>
            <a:noAutofit/>
          </a:bodyPr>
          <a:lstStyle/>
          <a:p>
            <a:r>
              <a:rPr lang="it-IT" sz="2800" dirty="0"/>
              <a:t>Modello 1 – Determinanti del populismo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C3E6D36-548D-B3CF-2711-E15C498A0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8B1DE18-7726-2CFA-4459-5B4A2CBD8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351E74-7AC1-42D2-ADFC-19A6B6960BBE}" type="slidenum">
              <a:rPr lang="it-IT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it-IT"/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E26D40AD-4D68-5668-85E9-C24C887DC0D7}"/>
              </a:ext>
            </a:extLst>
          </p:cNvPr>
          <p:cNvSpPr/>
          <p:nvPr/>
        </p:nvSpPr>
        <p:spPr>
          <a:xfrm>
            <a:off x="1053548" y="3889513"/>
            <a:ext cx="2577548" cy="10866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Incremento populismo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031DA008-9A67-12E6-2FEF-40C5AB9C75C6}"/>
              </a:ext>
            </a:extLst>
          </p:cNvPr>
          <p:cNvSpPr/>
          <p:nvPr/>
        </p:nvSpPr>
        <p:spPr>
          <a:xfrm>
            <a:off x="5671930" y="1348521"/>
            <a:ext cx="2325757" cy="106517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ln w="12700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Crisi</a:t>
            </a:r>
            <a:endParaRPr lang="it-IT" dirty="0">
              <a:ln>
                <a:solidFill>
                  <a:schemeClr val="accent2"/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5BE20CE2-DD66-FEB2-86C4-D794309D463B}"/>
              </a:ext>
            </a:extLst>
          </p:cNvPr>
          <p:cNvSpPr/>
          <p:nvPr/>
        </p:nvSpPr>
        <p:spPr>
          <a:xfrm>
            <a:off x="5694013" y="3651140"/>
            <a:ext cx="2339010" cy="137170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ln w="12700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Paura della immigrazione</a:t>
            </a:r>
            <a:endParaRPr lang="it-IT" dirty="0"/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7FEFBA7A-4F0A-9E21-82BF-556F64627277}"/>
              </a:ext>
            </a:extLst>
          </p:cNvPr>
          <p:cNvCxnSpPr/>
          <p:nvPr/>
        </p:nvCxnSpPr>
        <p:spPr>
          <a:xfrm flipH="1">
            <a:off x="3666433" y="4391163"/>
            <a:ext cx="20275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E87090FF-35A1-2947-096B-4A6179D58092}"/>
              </a:ext>
            </a:extLst>
          </p:cNvPr>
          <p:cNvCxnSpPr>
            <a:cxnSpLocks/>
          </p:cNvCxnSpPr>
          <p:nvPr/>
        </p:nvCxnSpPr>
        <p:spPr>
          <a:xfrm flipH="1">
            <a:off x="1974850" y="1724496"/>
            <a:ext cx="36838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EBAEB8DD-3DDE-6DD9-634D-4CD6F8C0ADC5}"/>
              </a:ext>
            </a:extLst>
          </p:cNvPr>
          <p:cNvCxnSpPr/>
          <p:nvPr/>
        </p:nvCxnSpPr>
        <p:spPr>
          <a:xfrm>
            <a:off x="1974850" y="1724496"/>
            <a:ext cx="0" cy="21132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1A8A113A-8FFB-1168-907C-FFDACD4849C5}"/>
              </a:ext>
            </a:extLst>
          </p:cNvPr>
          <p:cNvCxnSpPr/>
          <p:nvPr/>
        </p:nvCxnSpPr>
        <p:spPr>
          <a:xfrm>
            <a:off x="4489450" y="1724496"/>
            <a:ext cx="0" cy="26124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Elemento grafico 2" descr="Aggiungere contorno">
            <a:extLst>
              <a:ext uri="{FF2B5EF4-FFF2-40B4-BE49-F238E27FC236}">
                <a16:creationId xmlns:a16="http://schemas.microsoft.com/office/drawing/2014/main" id="{FE1CCFAF-7FCB-3807-254D-9D5C40242F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342322" y="1854525"/>
            <a:ext cx="430204" cy="430204"/>
          </a:xfrm>
          <a:prstGeom prst="rect">
            <a:avLst/>
          </a:prstGeom>
        </p:spPr>
      </p:pic>
      <p:pic>
        <p:nvPicPr>
          <p:cNvPr id="6" name="Elemento grafico 5" descr="Aggiungere contorno">
            <a:extLst>
              <a:ext uri="{FF2B5EF4-FFF2-40B4-BE49-F238E27FC236}">
                <a16:creationId xmlns:a16="http://schemas.microsoft.com/office/drawing/2014/main" id="{755916D4-853B-DED9-1DAC-9A535699FA7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45108" y="3187326"/>
            <a:ext cx="430204" cy="430204"/>
          </a:xfrm>
          <a:prstGeom prst="rect">
            <a:avLst/>
          </a:prstGeom>
        </p:spPr>
      </p:pic>
      <p:pic>
        <p:nvPicPr>
          <p:cNvPr id="7" name="Elemento grafico 6" descr="Aggiungere contorno">
            <a:extLst>
              <a:ext uri="{FF2B5EF4-FFF2-40B4-BE49-F238E27FC236}">
                <a16:creationId xmlns:a16="http://schemas.microsoft.com/office/drawing/2014/main" id="{BD28F3BC-B2B3-0172-1494-F8975C1C18A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948535" y="4491902"/>
            <a:ext cx="430204" cy="43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171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A1FC26-ABD0-069D-E112-D7AF83CE2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58ADFA-642B-64EB-85D5-84102B0D4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78" y="27722"/>
            <a:ext cx="8596668" cy="1320800"/>
          </a:xfrm>
        </p:spPr>
        <p:txBody>
          <a:bodyPr>
            <a:noAutofit/>
          </a:bodyPr>
          <a:lstStyle/>
          <a:p>
            <a:r>
              <a:rPr lang="it-IT" sz="2800" dirty="0"/>
              <a:t>Modello 2 – Determinanti del populismo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E85470A-CE55-5AEA-0FD8-1A28240A8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9DF9374-35E1-C46F-C586-51649515F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351E74-7AC1-42D2-ADFC-19A6B6960BBE}" type="slidenum">
              <a:rPr lang="it-IT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it-IT"/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B9B47A85-24EE-DE03-0387-4D9D1B9EB767}"/>
              </a:ext>
            </a:extLst>
          </p:cNvPr>
          <p:cNvSpPr/>
          <p:nvPr/>
        </p:nvSpPr>
        <p:spPr>
          <a:xfrm>
            <a:off x="1053548" y="3889513"/>
            <a:ext cx="2577548" cy="10866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Incremento populismo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210603CE-786E-3979-2F6C-99C347A9FA7D}"/>
              </a:ext>
            </a:extLst>
          </p:cNvPr>
          <p:cNvSpPr/>
          <p:nvPr/>
        </p:nvSpPr>
        <p:spPr>
          <a:xfrm>
            <a:off x="5671930" y="1348521"/>
            <a:ext cx="2325757" cy="106517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ln w="12700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Crisi</a:t>
            </a:r>
            <a:endParaRPr lang="it-IT" dirty="0">
              <a:ln>
                <a:solidFill>
                  <a:schemeClr val="accent2"/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6B65F70F-3B2C-2E1E-DAE9-3ED62C3CE658}"/>
              </a:ext>
            </a:extLst>
          </p:cNvPr>
          <p:cNvSpPr/>
          <p:nvPr/>
        </p:nvSpPr>
        <p:spPr>
          <a:xfrm>
            <a:off x="5694013" y="3651140"/>
            <a:ext cx="2339010" cy="137170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ln w="12700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Paura </a:t>
            </a:r>
            <a:r>
              <a:rPr lang="it-IT" b="1">
                <a:ln w="12700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del terrorismo</a:t>
            </a:r>
            <a:endParaRPr lang="it-IT" dirty="0"/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FCE9C32E-84DE-3A77-B0AB-38BC6BB8F8EC}"/>
              </a:ext>
            </a:extLst>
          </p:cNvPr>
          <p:cNvCxnSpPr/>
          <p:nvPr/>
        </p:nvCxnSpPr>
        <p:spPr>
          <a:xfrm flipH="1">
            <a:off x="3666433" y="4391163"/>
            <a:ext cx="20275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A074FDB2-8AC3-82A9-F75B-7168A6010F49}"/>
              </a:ext>
            </a:extLst>
          </p:cNvPr>
          <p:cNvCxnSpPr>
            <a:cxnSpLocks/>
          </p:cNvCxnSpPr>
          <p:nvPr/>
        </p:nvCxnSpPr>
        <p:spPr>
          <a:xfrm flipH="1">
            <a:off x="1974850" y="1724496"/>
            <a:ext cx="36838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FB089107-D81B-BDF9-89C4-1D5ED70E956A}"/>
              </a:ext>
            </a:extLst>
          </p:cNvPr>
          <p:cNvCxnSpPr/>
          <p:nvPr/>
        </p:nvCxnSpPr>
        <p:spPr>
          <a:xfrm>
            <a:off x="1974850" y="1724496"/>
            <a:ext cx="0" cy="21132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E777AC01-9BEE-EB4E-8F87-4056E7815287}"/>
              </a:ext>
            </a:extLst>
          </p:cNvPr>
          <p:cNvCxnSpPr/>
          <p:nvPr/>
        </p:nvCxnSpPr>
        <p:spPr>
          <a:xfrm>
            <a:off x="4489450" y="1724496"/>
            <a:ext cx="0" cy="26124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Elemento grafico 2" descr="Aggiungere contorno">
            <a:extLst>
              <a:ext uri="{FF2B5EF4-FFF2-40B4-BE49-F238E27FC236}">
                <a16:creationId xmlns:a16="http://schemas.microsoft.com/office/drawing/2014/main" id="{6EA23B74-E552-FD4E-80AE-F1DD3534E60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362030" y="2009463"/>
            <a:ext cx="430204" cy="430204"/>
          </a:xfrm>
          <a:prstGeom prst="rect">
            <a:avLst/>
          </a:prstGeom>
        </p:spPr>
      </p:pic>
      <p:pic>
        <p:nvPicPr>
          <p:cNvPr id="6" name="Elemento grafico 5" descr="Aggiungere contorno">
            <a:extLst>
              <a:ext uri="{FF2B5EF4-FFF2-40B4-BE49-F238E27FC236}">
                <a16:creationId xmlns:a16="http://schemas.microsoft.com/office/drawing/2014/main" id="{3B447EC0-B5FD-D7EB-B72B-D82FCB5A4B6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35066" y="3375846"/>
            <a:ext cx="430204" cy="430204"/>
          </a:xfrm>
          <a:prstGeom prst="rect">
            <a:avLst/>
          </a:prstGeom>
        </p:spPr>
      </p:pic>
      <p:pic>
        <p:nvPicPr>
          <p:cNvPr id="7" name="Elemento grafico 6" descr="Aggiungere contorno">
            <a:extLst>
              <a:ext uri="{FF2B5EF4-FFF2-40B4-BE49-F238E27FC236}">
                <a16:creationId xmlns:a16="http://schemas.microsoft.com/office/drawing/2014/main" id="{2719D023-B1F0-FCBE-306D-BE2F6B768D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944737" y="4491902"/>
            <a:ext cx="430204" cy="43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412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713ECB-BBD5-BCF5-04C6-69561AD58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78" y="27722"/>
            <a:ext cx="8596668" cy="1320800"/>
          </a:xfrm>
        </p:spPr>
        <p:txBody>
          <a:bodyPr>
            <a:noAutofit/>
          </a:bodyPr>
          <a:lstStyle/>
          <a:p>
            <a:r>
              <a:rPr lang="it-IT" sz="2800" dirty="0"/>
              <a:t>Modello 3 – Determinanti della paura del terrorismo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54292D-6D49-4E96-83CF-172BD45E6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it-IT"/>
              <a:t>© Fondazione David Hume -Tutti i diritti riservati e protetti. La riproduzione o la distribuzione non autorizzata è vietata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5DD3E0E-6225-226D-D8FA-F7C5CDD5D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351E74-7AC1-42D2-ADFC-19A6B6960BBE}" type="slidenum">
              <a:rPr lang="it-IT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it-IT"/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4E0A3180-232F-1CE1-C215-EB33763279D3}"/>
              </a:ext>
            </a:extLst>
          </p:cNvPr>
          <p:cNvSpPr/>
          <p:nvPr/>
        </p:nvSpPr>
        <p:spPr>
          <a:xfrm>
            <a:off x="1053548" y="3889513"/>
            <a:ext cx="2577548" cy="10866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Paura del terrorismo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ADFF49C-7932-3639-F8BA-F61CE5BA26F4}"/>
              </a:ext>
            </a:extLst>
          </p:cNvPr>
          <p:cNvSpPr/>
          <p:nvPr/>
        </p:nvSpPr>
        <p:spPr>
          <a:xfrm>
            <a:off x="5671930" y="1348522"/>
            <a:ext cx="2325757" cy="75194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ln w="12700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Attacchi terroristici</a:t>
            </a:r>
            <a:endParaRPr lang="it-IT" dirty="0">
              <a:ln>
                <a:solidFill>
                  <a:schemeClr val="accent2"/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504EFD26-A777-1184-EDC0-96E30406ED7A}"/>
              </a:ext>
            </a:extLst>
          </p:cNvPr>
          <p:cNvSpPr/>
          <p:nvPr/>
        </p:nvSpPr>
        <p:spPr>
          <a:xfrm>
            <a:off x="5671929" y="2542116"/>
            <a:ext cx="2325757" cy="67336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ln w="12700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Furti</a:t>
            </a:r>
            <a:endParaRPr lang="it-IT" dirty="0">
              <a:ln>
                <a:solidFill>
                  <a:schemeClr val="accent2"/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78544D08-FB7A-13E0-8E9B-3D59387BFB77}"/>
              </a:ext>
            </a:extLst>
          </p:cNvPr>
          <p:cNvSpPr/>
          <p:nvPr/>
        </p:nvSpPr>
        <p:spPr>
          <a:xfrm>
            <a:off x="5658676" y="3501042"/>
            <a:ext cx="2339010" cy="67336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ln w="12700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Crisi</a:t>
            </a:r>
            <a:endParaRPr lang="it-IT" dirty="0">
              <a:ln>
                <a:solidFill>
                  <a:schemeClr val="accent2"/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0E6D69F-8EDF-8607-E7D7-9FBC050FF2DC}"/>
              </a:ext>
            </a:extLst>
          </p:cNvPr>
          <p:cNvSpPr/>
          <p:nvPr/>
        </p:nvSpPr>
        <p:spPr>
          <a:xfrm>
            <a:off x="5658676" y="4616051"/>
            <a:ext cx="2339010" cy="108667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ln w="12700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Tasso di criminalità relativo</a:t>
            </a:r>
            <a:endParaRPr lang="it-IT" dirty="0"/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14AB2AA4-4ECC-E225-897B-9291DC90BD0E}"/>
              </a:ext>
            </a:extLst>
          </p:cNvPr>
          <p:cNvCxnSpPr/>
          <p:nvPr/>
        </p:nvCxnSpPr>
        <p:spPr>
          <a:xfrm flipH="1">
            <a:off x="3631096" y="4803913"/>
            <a:ext cx="20275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C5139D94-857F-2745-408A-09F7F5519508}"/>
              </a:ext>
            </a:extLst>
          </p:cNvPr>
          <p:cNvCxnSpPr/>
          <p:nvPr/>
        </p:nvCxnSpPr>
        <p:spPr>
          <a:xfrm flipH="1">
            <a:off x="3631096" y="3982278"/>
            <a:ext cx="20275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BB3F1B7F-023F-4BEA-9F9B-88C0DE328C81}"/>
              </a:ext>
            </a:extLst>
          </p:cNvPr>
          <p:cNvCxnSpPr>
            <a:stCxn id="10" idx="1"/>
          </p:cNvCxnSpPr>
          <p:nvPr/>
        </p:nvCxnSpPr>
        <p:spPr>
          <a:xfrm flipH="1">
            <a:off x="1974850" y="1724496"/>
            <a:ext cx="36970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7E49C4D6-4043-1B4E-95DA-31C833D9586A}"/>
              </a:ext>
            </a:extLst>
          </p:cNvPr>
          <p:cNvCxnSpPr>
            <a:stCxn id="11" idx="1"/>
          </p:cNvCxnSpPr>
          <p:nvPr/>
        </p:nvCxnSpPr>
        <p:spPr>
          <a:xfrm flipH="1" flipV="1">
            <a:off x="2616200" y="2878797"/>
            <a:ext cx="3055729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7A8FF32E-CF98-2B67-57AB-7982E6C04940}"/>
              </a:ext>
            </a:extLst>
          </p:cNvPr>
          <p:cNvCxnSpPr/>
          <p:nvPr/>
        </p:nvCxnSpPr>
        <p:spPr>
          <a:xfrm>
            <a:off x="1974850" y="1724496"/>
            <a:ext cx="0" cy="21132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A423A98C-A082-F43B-CE6D-15816588920B}"/>
              </a:ext>
            </a:extLst>
          </p:cNvPr>
          <p:cNvCxnSpPr/>
          <p:nvPr/>
        </p:nvCxnSpPr>
        <p:spPr>
          <a:xfrm>
            <a:off x="2622550" y="2900039"/>
            <a:ext cx="0" cy="9589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>
            <a:extLst>
              <a:ext uri="{FF2B5EF4-FFF2-40B4-BE49-F238E27FC236}">
                <a16:creationId xmlns:a16="http://schemas.microsoft.com/office/drawing/2014/main" id="{5825D814-6579-B7B7-7631-0D03725C46D9}"/>
              </a:ext>
            </a:extLst>
          </p:cNvPr>
          <p:cNvCxnSpPr/>
          <p:nvPr/>
        </p:nvCxnSpPr>
        <p:spPr>
          <a:xfrm>
            <a:off x="4781550" y="3982278"/>
            <a:ext cx="0" cy="8216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Elemento grafico 5" descr="Aggiungere contorno">
            <a:extLst>
              <a:ext uri="{FF2B5EF4-FFF2-40B4-BE49-F238E27FC236}">
                <a16:creationId xmlns:a16="http://schemas.microsoft.com/office/drawing/2014/main" id="{505275DF-227D-2CA0-9029-48926B63818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795596" y="1102252"/>
            <a:ext cx="430204" cy="430204"/>
          </a:xfrm>
          <a:prstGeom prst="rect">
            <a:avLst/>
          </a:prstGeom>
        </p:spPr>
      </p:pic>
      <p:pic>
        <p:nvPicPr>
          <p:cNvPr id="7" name="Elemento grafico 6" descr="Aggiungere contorno">
            <a:extLst>
              <a:ext uri="{FF2B5EF4-FFF2-40B4-BE49-F238E27FC236}">
                <a16:creationId xmlns:a16="http://schemas.microsoft.com/office/drawing/2014/main" id="{23A6F6AD-712A-7468-D12B-52375C2FBBB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795596" y="2240813"/>
            <a:ext cx="430204" cy="430204"/>
          </a:xfrm>
          <a:prstGeom prst="rect">
            <a:avLst/>
          </a:prstGeom>
        </p:spPr>
      </p:pic>
      <p:pic>
        <p:nvPicPr>
          <p:cNvPr id="8" name="Elemento grafico 7" descr="Aggiungere contorno">
            <a:extLst>
              <a:ext uri="{FF2B5EF4-FFF2-40B4-BE49-F238E27FC236}">
                <a16:creationId xmlns:a16="http://schemas.microsoft.com/office/drawing/2014/main" id="{89609E64-3EEF-8930-4C4D-96DFB78D578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68347" y="4248413"/>
            <a:ext cx="430204" cy="430204"/>
          </a:xfrm>
          <a:prstGeom prst="rect">
            <a:avLst/>
          </a:prstGeom>
        </p:spPr>
      </p:pic>
      <p:pic>
        <p:nvPicPr>
          <p:cNvPr id="14" name="Elemento grafico 13" descr="Aggiungere contorno">
            <a:extLst>
              <a:ext uri="{FF2B5EF4-FFF2-40B4-BE49-F238E27FC236}">
                <a16:creationId xmlns:a16="http://schemas.microsoft.com/office/drawing/2014/main" id="{BED609F4-70D3-5229-B36A-7A2882E978F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018354" y="4909529"/>
            <a:ext cx="430204" cy="430204"/>
          </a:xfrm>
          <a:prstGeom prst="rect">
            <a:avLst/>
          </a:prstGeom>
        </p:spPr>
      </p:pic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962940C6-5E7B-6A11-3638-402891841FE0}"/>
              </a:ext>
            </a:extLst>
          </p:cNvPr>
          <p:cNvCxnSpPr>
            <a:cxnSpLocks/>
          </p:cNvCxnSpPr>
          <p:nvPr/>
        </p:nvCxnSpPr>
        <p:spPr>
          <a:xfrm>
            <a:off x="4306957" y="3684104"/>
            <a:ext cx="41081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276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3F6843-C606-BF9E-3F6E-9FEC9C791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685" y="404192"/>
            <a:ext cx="8596668" cy="1320800"/>
          </a:xfrm>
        </p:spPr>
        <p:txBody>
          <a:bodyPr>
            <a:noAutofit/>
          </a:bodyPr>
          <a:lstStyle/>
          <a:p>
            <a:pPr algn="l"/>
            <a:r>
              <a:rPr lang="it-IT" sz="2800" dirty="0"/>
              <a:t>Livelli di istruzione e revoca della cittadinanza </a:t>
            </a:r>
            <a:br>
              <a:rPr lang="it-IT" sz="2800" dirty="0"/>
            </a:br>
            <a:r>
              <a:rPr lang="it-IT" sz="2800" dirty="0"/>
              <a:t>(% consensi alla revoca su 100 opinioni espresse)</a:t>
            </a:r>
            <a:br>
              <a:rPr lang="it-IT" sz="2800" dirty="0"/>
            </a:br>
            <a:r>
              <a:rPr lang="it-IT" sz="1200" dirty="0">
                <a:solidFill>
                  <a:schemeClr val="accent2"/>
                </a:solidFill>
              </a:rPr>
              <a:t>Fonte: elaborazioni Fondazione David Hume su dati </a:t>
            </a:r>
            <a:r>
              <a:rPr lang="it-IT" sz="1200" dirty="0" err="1">
                <a:solidFill>
                  <a:schemeClr val="accent2"/>
                </a:solidFill>
              </a:rPr>
              <a:t>Eumetra</a:t>
            </a:r>
            <a:endParaRPr lang="it-IT" sz="120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3F30BE0-A388-BC2F-FD16-2964759D5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9D8390E-A6E2-377E-D858-9F7BF67AD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51E74-7AC1-42D2-ADFC-19A6B6960BBE}" type="slidenum">
              <a:rPr lang="it-IT" smtClean="0"/>
              <a:t>5</a:t>
            </a:fld>
            <a:endParaRPr lang="it-IT" dirty="0"/>
          </a:p>
        </p:txBody>
      </p:sp>
      <p:graphicFrame>
        <p:nvGraphicFramePr>
          <p:cNvPr id="9" name="Segnaposto contenuto 8">
            <a:extLst>
              <a:ext uri="{FF2B5EF4-FFF2-40B4-BE49-F238E27FC236}">
                <a16:creationId xmlns:a16="http://schemas.microsoft.com/office/drawing/2014/main" id="{71E1FAE2-AD10-A1D5-A76A-7BD07A409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01704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5998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97388-0A8D-9B90-10A9-4ED339764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0BD1F1-5D26-8FCE-84AA-F12D3DD80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685" y="451513"/>
            <a:ext cx="8596668" cy="1320800"/>
          </a:xfrm>
        </p:spPr>
        <p:txBody>
          <a:bodyPr>
            <a:noAutofit/>
          </a:bodyPr>
          <a:lstStyle/>
          <a:p>
            <a:pPr algn="l"/>
            <a:r>
              <a:rPr lang="it-IT" sz="2800" dirty="0"/>
              <a:t>Livelli di istruzione e permissivismo </a:t>
            </a:r>
            <a:br>
              <a:rPr lang="it-IT" sz="2800" dirty="0"/>
            </a:br>
            <a:r>
              <a:rPr lang="it-IT" sz="2800" dirty="0"/>
              <a:t>(% di intervistati anti-permissivi)</a:t>
            </a:r>
            <a:br>
              <a:rPr lang="it-IT" sz="2800" dirty="0"/>
            </a:br>
            <a:r>
              <a:rPr lang="it-IT" sz="1200" dirty="0">
                <a:solidFill>
                  <a:schemeClr val="accent2"/>
                </a:solidFill>
              </a:rPr>
              <a:t>Fonte: elaborazioni Fondazione David Hume su dati Ipsos</a:t>
            </a:r>
            <a:endParaRPr lang="it-IT" sz="2800" dirty="0">
              <a:solidFill>
                <a:schemeClr val="accent2"/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81E88B9-9BC2-65F6-866A-3669DA534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© Fondazione David Hume -Tutti i diritti riservati e protetti. La riproduzione o la distribuzione non autorizzata è vietata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547DD13-B49F-1111-F1F7-9CE602CD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51E74-7AC1-42D2-ADFC-19A6B6960BBE}" type="slidenum">
              <a:rPr lang="it-IT" smtClean="0"/>
              <a:t>6</a:t>
            </a:fld>
            <a:endParaRPr lang="it-IT" dirty="0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660BB716-92F3-9728-7878-39752E12AD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17588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61217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Personalizzato 6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A5A5A5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Sfaccettatura">
  <a:themeElements>
    <a:clrScheme name="Personalizzato 6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A5A5A5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230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Sfaccettatura</vt:lpstr>
      <vt:lpstr>1_Sfaccettatura</vt:lpstr>
      <vt:lpstr>Crisi della democrazia e immigrazione</vt:lpstr>
      <vt:lpstr>Modello 1 – Determinanti del populismo</vt:lpstr>
      <vt:lpstr>Modello 2 – Determinanti del populismo</vt:lpstr>
      <vt:lpstr>Modello 3 – Determinanti della paura del terrorismo</vt:lpstr>
      <vt:lpstr>Livelli di istruzione e revoca della cittadinanza  (% consensi alla revoca su 100 opinioni espresse) Fonte: elaborazioni Fondazione David Hume su dati Eumetra</vt:lpstr>
      <vt:lpstr>Livelli di istruzione e permissivismo  (% di intervistati anti-permissivi) Fonte: elaborazioni Fondazione David Hume su dati Ipsos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Princivalle</dc:creator>
  <cp:lastModifiedBy>Luca Ricolfi</cp:lastModifiedBy>
  <cp:revision>8</cp:revision>
  <dcterms:created xsi:type="dcterms:W3CDTF">2024-02-12T14:09:22Z</dcterms:created>
  <dcterms:modified xsi:type="dcterms:W3CDTF">2026-06-07T14:17:01Z</dcterms:modified>
</cp:coreProperties>
</file>